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014034703995345E-2"/>
          <c:y val="0.1267915260592426"/>
          <c:w val="0.56231198620633149"/>
          <c:h val="0.74002024258060706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0000"/>
                  </a:schemeClr>
                </a:gs>
                <a:gs pos="84000">
                  <a:schemeClr val="accent1">
                    <a:shade val="90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88900" dist="38100" dir="504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Готов</c:v>
                </c:pt>
                <c:pt idx="1">
                  <c:v>Готов условно</c:v>
                </c:pt>
                <c:pt idx="2">
                  <c:v>Не готов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0.30000000000000032</c:v>
                </c:pt>
                <c:pt idx="1">
                  <c:v>0.4</c:v>
                </c:pt>
                <c:pt idx="2">
                  <c:v>0.30000000000000032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66-4534-A99E-3559B790F0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82204160"/>
        <c:axId val="82205696"/>
        <c:axId val="0"/>
      </c:bar3DChart>
      <c:catAx>
        <c:axId val="822041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205696"/>
        <c:crosses val="autoZero"/>
        <c:auto val="1"/>
        <c:lblAlgn val="ctr"/>
        <c:lblOffset val="100"/>
        <c:noMultiLvlLbl val="0"/>
      </c:catAx>
      <c:valAx>
        <c:axId val="82205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20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503832854226679"/>
          <c:y val="0.14749317689870581"/>
          <c:w val="0.64375684665252375"/>
          <c:h val="0.684795114896352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8000"/>
                    <a:lumMod val="110000"/>
                  </a:schemeClr>
                </a:gs>
                <a:gs pos="84000">
                  <a:schemeClr val="accent6">
                    <a:shade val="90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88900" dist="38100" dir="504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Легкая степень</c:v>
                </c:pt>
                <c:pt idx="1">
                  <c:v>Средняя степень</c:v>
                </c:pt>
                <c:pt idx="2">
                  <c:v>Тяжелая степень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0.30000000000000032</c:v>
                </c:pt>
                <c:pt idx="1">
                  <c:v>0.4</c:v>
                </c:pt>
                <c:pt idx="2">
                  <c:v>0.30000000000000032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98-491E-A0A1-A9564BAA7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8358016"/>
        <c:axId val="38359808"/>
        <c:axId val="0"/>
      </c:bar3DChart>
      <c:catAx>
        <c:axId val="38358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359808"/>
        <c:crosses val="autoZero"/>
        <c:auto val="1"/>
        <c:lblAlgn val="ctr"/>
        <c:lblOffset val="100"/>
        <c:noMultiLvlLbl val="0"/>
      </c:catAx>
      <c:valAx>
        <c:axId val="3835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358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1">
                      <a:tint val="90000"/>
                      <a:lumMod val="95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C9C-4B90-94E7-304F46120C7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2">
                      <a:tint val="90000"/>
                      <a:lumMod val="95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C9C-4B90-94E7-304F46120C7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68000"/>
                      <a:alpha val="90000"/>
                      <a:lumMod val="100000"/>
                    </a:schemeClr>
                  </a:gs>
                  <a:gs pos="100000">
                    <a:schemeClr val="accent3">
                      <a:tint val="90000"/>
                      <a:lumMod val="95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C9C-4B90-94E7-304F46120C76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C9C-4B90-94E7-304F46120C76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C9C-4B90-94E7-304F46120C76}"/>
                </c:ext>
              </c:extLst>
            </c:dLbl>
            <c:dLbl>
              <c:idx val="2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C9C-4B90-94E7-304F46120C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Низкий 40%</c:v>
                </c:pt>
                <c:pt idx="1">
                  <c:v>Средний 60%</c:v>
                </c:pt>
                <c:pt idx="2">
                  <c:v>Высокий 0%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6.2</c:v>
                </c:pt>
                <c:pt idx="1">
                  <c:v>8.2000000000000011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9C-4B90-94E7-304F46120C7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A9AC-4549-9BCE-B1B5A9539F50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9AC-4549-9BCE-B1B5A9539F50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9AC-4549-9BCE-B1B5A9539F50}"/>
              </c:ext>
            </c:extLst>
          </c:dPt>
          <c:dLbls>
            <c:dLbl>
              <c:idx val="0"/>
              <c:layout>
                <c:manualLayout>
                  <c:x val="-2.8694850643669542E-2"/>
                  <c:y val="0.14068008165645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AC-4549-9BCE-B1B5A9539F50}"/>
                </c:ext>
              </c:extLst>
            </c:dLbl>
            <c:dLbl>
              <c:idx val="1"/>
              <c:layout>
                <c:manualLayout>
                  <c:x val="4.0164979377577806E-2"/>
                  <c:y val="-0.150884222805482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AC-4549-9BCE-B1B5A9539F5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AC-4549-9BCE-B1B5A9539F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Низкий 66%</c:v>
                </c:pt>
                <c:pt idx="1">
                  <c:v>Средний 34%</c:v>
                </c:pt>
                <c:pt idx="2">
                  <c:v>Высокий 0%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4.5999999999999996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AC-4549-9BCE-B1B5A9539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теста у группы "А"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95</c:v>
                </c:pt>
                <c:pt idx="1">
                  <c:v>100</c:v>
                </c:pt>
                <c:pt idx="2">
                  <c:v>85</c:v>
                </c:pt>
                <c:pt idx="3">
                  <c:v>100</c:v>
                </c:pt>
                <c:pt idx="4">
                  <c:v>90</c:v>
                </c:pt>
                <c:pt idx="5">
                  <c:v>95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4.0999999999999996</c:v>
                </c:pt>
                <c:pt idx="1">
                  <c:v>4.5</c:v>
                </c:pt>
                <c:pt idx="2">
                  <c:v>3.8</c:v>
                </c:pt>
                <c:pt idx="3">
                  <c:v>4.5</c:v>
                </c:pt>
                <c:pt idx="4">
                  <c:v>3.9</c:v>
                </c:pt>
                <c:pt idx="5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39-46D3-9190-813BC0F187F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Результаты теста у группы "Б"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95</c:v>
                </c:pt>
                <c:pt idx="1">
                  <c:v>100</c:v>
                </c:pt>
                <c:pt idx="2">
                  <c:v>85</c:v>
                </c:pt>
                <c:pt idx="3">
                  <c:v>100</c:v>
                </c:pt>
                <c:pt idx="4">
                  <c:v>90</c:v>
                </c:pt>
                <c:pt idx="5">
                  <c:v>95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</c:v>
                </c:pt>
                <c:pt idx="1">
                  <c:v>3.2</c:v>
                </c:pt>
                <c:pt idx="2">
                  <c:v>2.8</c:v>
                </c:pt>
                <c:pt idx="3">
                  <c:v>3.2</c:v>
                </c:pt>
                <c:pt idx="4">
                  <c:v>2.9</c:v>
                </c:pt>
                <c:pt idx="5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39-46D3-9190-813BC0F187F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3928192"/>
        <c:axId val="83929728"/>
      </c:barChart>
      <c:catAx>
        <c:axId val="8392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929728"/>
        <c:crosses val="autoZero"/>
        <c:auto val="1"/>
        <c:lblAlgn val="ctr"/>
        <c:lblOffset val="100"/>
        <c:noMultiLvlLbl val="0"/>
      </c:catAx>
      <c:valAx>
        <c:axId val="839297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83928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5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90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84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32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44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0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6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38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56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84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5B3724D-C9DA-47EC-BC3B-ED2645188AF7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16372E6-85E3-4146-97E6-9A6A9D340D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636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8686" y="652100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педагогических условий позитивной адаптации младших дошкольников к пребыванию в дошкольной образовательной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8320" y="415067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Глушко Г. Н.</a:t>
            </a:r>
          </a:p>
          <a:p>
            <a:pPr algn="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ВКР: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Розенова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И.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088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1" y="911162"/>
            <a:ext cx="11029616" cy="1013800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Таблица7</a:t>
            </a:r>
            <a:br>
              <a:rPr lang="ru-RU" dirty="0"/>
            </a:br>
            <a:r>
              <a:rPr lang="ru-RU" dirty="0"/>
              <a:t>Данные, полученные в результате рисуночного теста у группы "Б"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211885"/>
              </p:ext>
            </p:extLst>
          </p:nvPr>
        </p:nvGraphicFramePr>
        <p:xfrm>
          <a:off x="1227908" y="2100104"/>
          <a:ext cx="9000308" cy="41033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{7DF18680-E054-41AD-8BC1-D1AEF772440D}</a:tableStyleId>
              </a:tblPr>
              <a:tblGrid>
                <a:gridCol w="1300661">
                  <a:extLst>
                    <a:ext uri="{9D8B030D-6E8A-4147-A177-3AD203B41FA5}">
                      <a16:colId xmlns:a16="http://schemas.microsoft.com/office/drawing/2014/main" val="1203223327"/>
                    </a:ext>
                  </a:extLst>
                </a:gridCol>
                <a:gridCol w="1732020">
                  <a:extLst>
                    <a:ext uri="{9D8B030D-6E8A-4147-A177-3AD203B41FA5}">
                      <a16:colId xmlns:a16="http://schemas.microsoft.com/office/drawing/2014/main" val="332380587"/>
                    </a:ext>
                  </a:extLst>
                </a:gridCol>
                <a:gridCol w="1199165">
                  <a:extLst>
                    <a:ext uri="{9D8B030D-6E8A-4147-A177-3AD203B41FA5}">
                      <a16:colId xmlns:a16="http://schemas.microsoft.com/office/drawing/2014/main" val="2323939973"/>
                    </a:ext>
                  </a:extLst>
                </a:gridCol>
                <a:gridCol w="1198224">
                  <a:extLst>
                    <a:ext uri="{9D8B030D-6E8A-4147-A177-3AD203B41FA5}">
                      <a16:colId xmlns:a16="http://schemas.microsoft.com/office/drawing/2014/main" val="1871756008"/>
                    </a:ext>
                  </a:extLst>
                </a:gridCol>
                <a:gridCol w="1199165">
                  <a:extLst>
                    <a:ext uri="{9D8B030D-6E8A-4147-A177-3AD203B41FA5}">
                      <a16:colId xmlns:a16="http://schemas.microsoft.com/office/drawing/2014/main" val="3945268707"/>
                    </a:ext>
                  </a:extLst>
                </a:gridCol>
                <a:gridCol w="1071353">
                  <a:extLst>
                    <a:ext uri="{9D8B030D-6E8A-4147-A177-3AD203B41FA5}">
                      <a16:colId xmlns:a16="http://schemas.microsoft.com/office/drawing/2014/main" val="2776655718"/>
                    </a:ext>
                  </a:extLst>
                </a:gridCol>
                <a:gridCol w="1299720">
                  <a:extLst>
                    <a:ext uri="{9D8B030D-6E8A-4147-A177-3AD203B41FA5}">
                      <a16:colId xmlns:a16="http://schemas.microsoft.com/office/drawing/2014/main" val="90598857"/>
                    </a:ext>
                  </a:extLst>
                </a:gridCol>
              </a:tblGrid>
              <a:tr h="7006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Уместность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Акцентирование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Последовательность деталей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Эротические проявления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Согласованность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267635889"/>
                  </a:ext>
                </a:extLst>
              </a:tr>
              <a:tr h="3503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Иван Д.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Ниже норм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18965966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Аркадий 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231481328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Гриша Б.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В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07476472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Оля 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622975045"/>
                  </a:ext>
                </a:extLst>
              </a:tr>
              <a:tr h="3503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Света Н.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Выше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91363478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Юля Н.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254321870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Яна П.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075205489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Раиль Г.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538596356"/>
                  </a:ext>
                </a:extLst>
              </a:tr>
              <a:tr h="3503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Миша Н.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</a:t>
                      </a: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4273320225"/>
                  </a:ext>
                </a:extLst>
              </a:tr>
              <a:tr h="3503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Слава Н.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</a:t>
                      </a: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2806524127"/>
                  </a:ext>
                </a:extLst>
              </a:tr>
              <a:tr h="52546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 в норме, 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31850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183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2480793"/>
              </p:ext>
            </p:extLst>
          </p:nvPr>
        </p:nvGraphicFramePr>
        <p:xfrm>
          <a:off x="1332411" y="2386012"/>
          <a:ext cx="9379132" cy="2682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48000" y="527678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5.  Гистограмма анализа результатов рисуночного теста по двум группам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63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ОКОНЧЕН!</a:t>
            </a:r>
          </a:p>
          <a:p>
            <a:pPr marL="0" indent="0" algn="ctr">
              <a:buNone/>
            </a:pPr>
            <a:r>
              <a:rPr lang="ru-RU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3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ЦЕЛЬ, ОБЪЕКТ, ПРЕДМЕТ, ЗАДАЧИ И ГИПОТЕЗА</a:t>
            </a:r>
            <a:endParaRPr lang="ru-RU" sz="36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20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ЦЕЛЬЮ РАБОТЫ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теоретическое обоснование и экспериментальное исследование адаптации детей к условиям дошкольного учреждения. </a:t>
            </a:r>
            <a:endParaRPr lang="ru-RU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-педагогические условия адаптации детей к системе ДОО</a:t>
            </a:r>
          </a:p>
          <a:p>
            <a:pPr marL="0" indent="0">
              <a:buNone/>
            </a:pPr>
            <a:r>
              <a:rPr lang="ru-RU" sz="2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эмоционально-личностные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детей, отражающие уровень их адаптации к ДОО.</a:t>
            </a:r>
          </a:p>
          <a:p>
            <a:pPr marL="0" indent="0">
              <a:buNone/>
            </a:pPr>
            <a:r>
              <a:rPr lang="ru-RU" sz="2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ГИПОТЕЗА: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 к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позитивный характер при создании специальных условий, к которым можно отнести: учет индивидуальных затруднений ребенка; включение разнообразных способов превентивной и оперативной помощи детям; опору на взаимодействие ДОУ и семьи</a:t>
            </a:r>
          </a:p>
          <a:p>
            <a:pPr marL="0" indent="0">
              <a:buNone/>
            </a:pPr>
            <a:r>
              <a:rPr lang="ru-RU" sz="2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ИССЛЕДОВАНИЯ.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анализ психолого-педагогической литературы по проблеме адаптации ребенка в ДОУ.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понятие и сущность процесса адаптации ребенка в ДОУ.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содержание психологической поддержки адаптации ребенка в ДОУ.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процесс психологической поддержки адаптации детей 2-3 лет в ДОУ.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и апробировать программу психологической поддержки семьи и ребенка 2-3 лет в период адаптации к ДОУ.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15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1166696"/>
            <a:ext cx="11029616" cy="1013800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2 - Психолого-педагогические параметры определения готовности поступления ребенка в дошкольное учреждение «Шкала для определения эмоционального профиля дошкольников при адаптации в условиях детского сада» (авторы М.И.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Студеникин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Ю.А Макаренко А.И. Баркан).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680874"/>
              </p:ext>
            </p:extLst>
          </p:nvPr>
        </p:nvGraphicFramePr>
        <p:xfrm>
          <a:off x="581192" y="1976006"/>
          <a:ext cx="11011988" cy="45123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{7DF18680-E054-41AD-8BC1-D1AEF772440D}</a:tableStyleId>
              </a:tblPr>
              <a:tblGrid>
                <a:gridCol w="4765988">
                  <a:extLst>
                    <a:ext uri="{9D8B030D-6E8A-4147-A177-3AD203B41FA5}">
                      <a16:colId xmlns:a16="http://schemas.microsoft.com/office/drawing/2014/main" val="1043516627"/>
                    </a:ext>
                  </a:extLst>
                </a:gridCol>
                <a:gridCol w="3750995">
                  <a:extLst>
                    <a:ext uri="{9D8B030D-6E8A-4147-A177-3AD203B41FA5}">
                      <a16:colId xmlns:a16="http://schemas.microsoft.com/office/drawing/2014/main" val="3123150633"/>
                    </a:ext>
                  </a:extLst>
                </a:gridCol>
                <a:gridCol w="2495005">
                  <a:extLst>
                    <a:ext uri="{9D8B030D-6E8A-4147-A177-3AD203B41FA5}">
                      <a16:colId xmlns:a16="http://schemas.microsoft.com/office/drawing/2014/main" val="1579065759"/>
                    </a:ext>
                  </a:extLst>
                </a:gridCol>
              </a:tblGrid>
              <a:tr h="1091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Вопросы к матери ребенка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Параметры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Оценка в баллах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2524247599"/>
                  </a:ext>
                </a:extLst>
              </a:tr>
              <a:tr h="352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Какое из перечисленных настроений преобладает?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Бодрое, уравновешенное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Раздражительное, неустойчивое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Подавленное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1088450458"/>
                  </a:ext>
                </a:extLst>
              </a:tr>
              <a:tr h="230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Как засыпает Ваш ребенок?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Быстро, до 10 минут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Медленно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542497285"/>
                  </a:ext>
                </a:extLst>
              </a:tr>
              <a:tr h="230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Что Вы делаете, чтобы ребенок заснул?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Ничего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Укачиваю, лежу рядом и пр.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4062311299"/>
                  </a:ext>
                </a:extLst>
              </a:tr>
              <a:tr h="352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Какова длительность сна?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Соответствует возрасту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Спит меньше нормы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Сон существенно нарушен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823760662"/>
                  </a:ext>
                </a:extLst>
              </a:tr>
              <a:tr h="352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Какой аппетит у Вашего ребенка?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Хороший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Неустойчивый, избирательный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Плохой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2138574661"/>
                  </a:ext>
                </a:extLst>
              </a:tr>
              <a:tr h="352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Просится ли на горшок?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Просится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Нет, но бывает сухой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Нет, ходит мокрый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1846664619"/>
                  </a:ext>
                </a:extLst>
              </a:tr>
              <a:tr h="230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Как относится к высаживанию на горшок?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Положительно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Отрицательно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4068153296"/>
                  </a:ext>
                </a:extLst>
              </a:tr>
              <a:tr h="230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Есть ли отрицательные привычки (сосет палец, раскачивание)?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Нет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Есть (какие именно?)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2715734287"/>
                  </a:ext>
                </a:extLst>
              </a:tr>
              <a:tr h="2309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Проявляет ли интерес к игрушкам, новым предметам и дома, и в незнакомой обстановке?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Проявляет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Только в привычной обстановке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428" marR="22428" marT="0" marB="0"/>
                </a:tc>
                <a:extLst>
                  <a:ext uri="{0D108BD9-81ED-4DB2-BD59-A6C34878D82A}">
                    <a16:rowId xmlns:a16="http://schemas.microsoft.com/office/drawing/2014/main" val="135103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716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1" y="931565"/>
            <a:ext cx="11029616" cy="1013800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3 - Сводные показатели степени готовности каждого ребенка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798845"/>
              </p:ext>
            </p:extLst>
          </p:nvPr>
        </p:nvGraphicFramePr>
        <p:xfrm>
          <a:off x="829386" y="2078545"/>
          <a:ext cx="9999723" cy="4304538"/>
        </p:xfrm>
        <a:graphic>
          <a:graphicData uri="http://schemas.openxmlformats.org/drawingml/2006/table">
            <a:tbl>
              <a:tblPr firstRow="1" firstCol="1" bandRow="1" bandCol="1">
                <a:tableStyleId>{F5AB1C69-6EDB-4FF4-983F-18BD219EF322}</a:tableStyleId>
              </a:tblPr>
              <a:tblGrid>
                <a:gridCol w="473988">
                  <a:extLst>
                    <a:ext uri="{9D8B030D-6E8A-4147-A177-3AD203B41FA5}">
                      <a16:colId xmlns:a16="http://schemas.microsoft.com/office/drawing/2014/main" val="1900901011"/>
                    </a:ext>
                  </a:extLst>
                </a:gridCol>
                <a:gridCol w="2945918">
                  <a:extLst>
                    <a:ext uri="{9D8B030D-6E8A-4147-A177-3AD203B41FA5}">
                      <a16:colId xmlns:a16="http://schemas.microsoft.com/office/drawing/2014/main" val="1716316283"/>
                    </a:ext>
                  </a:extLst>
                </a:gridCol>
                <a:gridCol w="2559929">
                  <a:extLst>
                    <a:ext uri="{9D8B030D-6E8A-4147-A177-3AD203B41FA5}">
                      <a16:colId xmlns:a16="http://schemas.microsoft.com/office/drawing/2014/main" val="2380697502"/>
                    </a:ext>
                  </a:extLst>
                </a:gridCol>
                <a:gridCol w="4019888">
                  <a:extLst>
                    <a:ext uri="{9D8B030D-6E8A-4147-A177-3AD203B41FA5}">
                      <a16:colId xmlns:a16="http://schemas.microsoft.com/office/drawing/2014/main" val="863018140"/>
                    </a:ext>
                  </a:extLst>
                </a:gridCol>
              </a:tblGrid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И. Ф. ребенка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баллов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 адаптации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67376045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Андрей Ф.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42596165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Настя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 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75312942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Костя 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69096812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Ира Б.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14004817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Ваня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 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59308184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Артем К.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57155611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Таня 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34702381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Саша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651314318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Артем Е.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82058169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Саша 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 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45811171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Иван 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27392569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Аркадий 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 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752538979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Гриша Б.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26577999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Оля 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83737625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Света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 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39874333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Юля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81259726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Яна П.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72972805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Раиль Г.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31532181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Миша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готов условно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56224703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Слава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не готов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97740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402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2455797"/>
              </p:ext>
            </p:extLst>
          </p:nvPr>
        </p:nvGraphicFramePr>
        <p:xfrm>
          <a:off x="1907177" y="2014537"/>
          <a:ext cx="7903029" cy="362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80457" y="5643154"/>
            <a:ext cx="6096000" cy="87889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Диаграмма 1 - Сводные показатели степени готовности каждого ребенка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86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Таблица 4 - Степень выраженности тяжести адаптации детей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193441"/>
              </p:ext>
            </p:extLst>
          </p:nvPr>
        </p:nvGraphicFramePr>
        <p:xfrm>
          <a:off x="927463" y="2100104"/>
          <a:ext cx="9394131" cy="4800600"/>
        </p:xfrm>
        <a:graphic>
          <a:graphicData uri="http://schemas.openxmlformats.org/drawingml/2006/table">
            <a:tbl>
              <a:tblPr firstRow="1" firstCol="1" bandRow="1" bandCol="1">
                <a:tableStyleId>{93296810-A885-4BE3-A3E7-6D5BEEA58F35}</a:tableStyleId>
              </a:tblPr>
              <a:tblGrid>
                <a:gridCol w="1080325">
                  <a:extLst>
                    <a:ext uri="{9D8B030D-6E8A-4147-A177-3AD203B41FA5}">
                      <a16:colId xmlns:a16="http://schemas.microsoft.com/office/drawing/2014/main" val="652853480"/>
                    </a:ext>
                  </a:extLst>
                </a:gridCol>
                <a:gridCol w="3201520">
                  <a:extLst>
                    <a:ext uri="{9D8B030D-6E8A-4147-A177-3AD203B41FA5}">
                      <a16:colId xmlns:a16="http://schemas.microsoft.com/office/drawing/2014/main" val="139250138"/>
                    </a:ext>
                  </a:extLst>
                </a:gridCol>
                <a:gridCol w="5112286">
                  <a:extLst>
                    <a:ext uri="{9D8B030D-6E8A-4147-A177-3AD203B41FA5}">
                      <a16:colId xmlns:a16="http://schemas.microsoft.com/office/drawing/2014/main" val="1145359462"/>
                    </a:ext>
                  </a:extLst>
                </a:gridCol>
              </a:tblGrid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И. Ф. ребенка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Степень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3000666767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Андрей Ф.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75304968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Настя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тяжелая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3942246760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Костя 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87618595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Ира Б.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30144674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Ваня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тяжелая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12843697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Артем К.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61406901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Таня 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347910550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Саша С.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351744507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Артем Е.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57091010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Саша 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тяжелая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294591016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Иван Д.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84206912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Аркадий 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тяжелая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828461527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Гриша Б.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48871443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Оля А.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820430412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Света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тяжелая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017296039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Юля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591530925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Яна П.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легкая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924177191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Раиль Г.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4098259154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Миша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949735816"/>
                  </a:ext>
                </a:extLst>
              </a:tr>
              <a:tr h="1751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Слава Н.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тяжелая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46" marR="52546" marT="0" marB="0"/>
                </a:tc>
                <a:extLst>
                  <a:ext uri="{0D108BD9-81ED-4DB2-BD59-A6C34878D82A}">
                    <a16:rowId xmlns:a16="http://schemas.microsoft.com/office/drawing/2014/main" val="1077737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16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456399"/>
              </p:ext>
            </p:extLst>
          </p:nvPr>
        </p:nvGraphicFramePr>
        <p:xfrm>
          <a:off x="3435532" y="1897243"/>
          <a:ext cx="6000613" cy="353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38994" y="5195887"/>
            <a:ext cx="6096000" cy="87889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Диаграмма 2 - Степень выраженности тяжести адаптации детей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97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42004" y="686586"/>
            <a:ext cx="5422390" cy="1312031"/>
          </a:xfrm>
        </p:spPr>
        <p:txBody>
          <a:bodyPr/>
          <a:lstStyle/>
          <a:p>
            <a:pPr marL="0" indent="0" algn="r">
              <a:buNone/>
            </a:pPr>
            <a:r>
              <a:rPr lang="ru-RU" dirty="0">
                <a:solidFill>
                  <a:schemeClr val="bg1"/>
                </a:solidFill>
              </a:rPr>
              <a:t>Таблица 5</a:t>
            </a:r>
          </a:p>
          <a:p>
            <a:pPr marL="0" indent="0" algn="r">
              <a:buNone/>
            </a:pPr>
            <a:r>
              <a:rPr lang="ru-RU" dirty="0">
                <a:solidFill>
                  <a:schemeClr val="bg1"/>
                </a:solidFill>
              </a:rPr>
              <a:t>Уровни адаптации групп А и Б (констатирующий этап эксперимента)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8062991"/>
              </p:ext>
            </p:extLst>
          </p:nvPr>
        </p:nvGraphicFramePr>
        <p:xfrm>
          <a:off x="542004" y="2272090"/>
          <a:ext cx="5422899" cy="1448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5417">
                  <a:extLst>
                    <a:ext uri="{9D8B030D-6E8A-4147-A177-3AD203B41FA5}">
                      <a16:colId xmlns:a16="http://schemas.microsoft.com/office/drawing/2014/main" val="1345561394"/>
                    </a:ext>
                  </a:extLst>
                </a:gridCol>
                <a:gridCol w="1020590">
                  <a:extLst>
                    <a:ext uri="{9D8B030D-6E8A-4147-A177-3AD203B41FA5}">
                      <a16:colId xmlns:a16="http://schemas.microsoft.com/office/drawing/2014/main" val="2962750829"/>
                    </a:ext>
                  </a:extLst>
                </a:gridCol>
                <a:gridCol w="1163754">
                  <a:extLst>
                    <a:ext uri="{9D8B030D-6E8A-4147-A177-3AD203B41FA5}">
                      <a16:colId xmlns:a16="http://schemas.microsoft.com/office/drawing/2014/main" val="2035831923"/>
                    </a:ext>
                  </a:extLst>
                </a:gridCol>
                <a:gridCol w="1163754">
                  <a:extLst>
                    <a:ext uri="{9D8B030D-6E8A-4147-A177-3AD203B41FA5}">
                      <a16:colId xmlns:a16="http://schemas.microsoft.com/office/drawing/2014/main" val="1352779603"/>
                    </a:ext>
                  </a:extLst>
                </a:gridCol>
                <a:gridCol w="479384">
                  <a:extLst>
                    <a:ext uri="{9D8B030D-6E8A-4147-A177-3AD203B41FA5}">
                      <a16:colId xmlns:a16="http://schemas.microsoft.com/office/drawing/2014/main" val="477785189"/>
                    </a:ext>
                  </a:extLst>
                </a:gridCol>
              </a:tblGrid>
              <a:tr h="168323"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группы 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группы 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635831"/>
                  </a:ext>
                </a:extLst>
              </a:tr>
              <a:tr h="1683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extLst>
                  <a:ext uri="{0D108BD9-81ED-4DB2-BD59-A6C34878D82A}">
                    <a16:rowId xmlns:a16="http://schemas.microsoft.com/office/drawing/2014/main" val="745326781"/>
                  </a:ext>
                </a:extLst>
              </a:tr>
              <a:tr h="1683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extLst>
                  <a:ext uri="{0D108BD9-81ED-4DB2-BD59-A6C34878D82A}">
                    <a16:rowId xmlns:a16="http://schemas.microsoft.com/office/drawing/2014/main" val="3999380727"/>
                  </a:ext>
                </a:extLst>
              </a:tr>
              <a:tr h="1683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extLst>
                  <a:ext uri="{0D108BD9-81ED-4DB2-BD59-A6C34878D82A}">
                    <a16:rowId xmlns:a16="http://schemas.microsoft.com/office/drawing/2014/main" val="2506740939"/>
                  </a:ext>
                </a:extLst>
              </a:tr>
              <a:tr h="1683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extLst>
                  <a:ext uri="{0D108BD9-81ED-4DB2-BD59-A6C34878D82A}">
                    <a16:rowId xmlns:a16="http://schemas.microsoft.com/office/drawing/2014/main" val="2650414932"/>
                  </a:ext>
                </a:extLst>
              </a:tr>
              <a:tr h="1683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59" marR="13359" marT="0" marB="0"/>
                </a:tc>
                <a:extLst>
                  <a:ext uri="{0D108BD9-81ED-4DB2-BD59-A6C34878D82A}">
                    <a16:rowId xmlns:a16="http://schemas.microsoft.com/office/drawing/2014/main" val="3258540940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069720"/>
              </p:ext>
            </p:extLst>
          </p:nvPr>
        </p:nvGraphicFramePr>
        <p:xfrm>
          <a:off x="6701246" y="2372405"/>
          <a:ext cx="4175215" cy="210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482456" y="4480560"/>
            <a:ext cx="579908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Рис.3. Уровни эмоционального состояния группы А.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551982"/>
              </p:ext>
            </p:extLst>
          </p:nvPr>
        </p:nvGraphicFramePr>
        <p:xfrm>
          <a:off x="952092" y="3994125"/>
          <a:ext cx="4299177" cy="17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41632" y="5948679"/>
            <a:ext cx="582313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4.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Уровни эмоционального состояния группы Б.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84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911162"/>
            <a:ext cx="11029616" cy="1013800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6</a:t>
            </a:r>
            <a:br>
              <a:rPr lang="ru-RU" dirty="0"/>
            </a:br>
            <a:r>
              <a:rPr lang="ru-RU" dirty="0"/>
              <a:t>Полученные данные в результате анализа рисунков группы "А"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411121"/>
              </p:ext>
            </p:extLst>
          </p:nvPr>
        </p:nvGraphicFramePr>
        <p:xfrm>
          <a:off x="1045028" y="2178481"/>
          <a:ext cx="9457509" cy="42461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2065592">
                  <a:extLst>
                    <a:ext uri="{9D8B030D-6E8A-4147-A177-3AD203B41FA5}">
                      <a16:colId xmlns:a16="http://schemas.microsoft.com/office/drawing/2014/main" val="3542090532"/>
                    </a:ext>
                  </a:extLst>
                </a:gridCol>
                <a:gridCol w="1259291">
                  <a:extLst>
                    <a:ext uri="{9D8B030D-6E8A-4147-A177-3AD203B41FA5}">
                      <a16:colId xmlns:a16="http://schemas.microsoft.com/office/drawing/2014/main" val="38844392"/>
                    </a:ext>
                  </a:extLst>
                </a:gridCol>
                <a:gridCol w="1125072">
                  <a:extLst>
                    <a:ext uri="{9D8B030D-6E8A-4147-A177-3AD203B41FA5}">
                      <a16:colId xmlns:a16="http://schemas.microsoft.com/office/drawing/2014/main" val="3123995283"/>
                    </a:ext>
                  </a:extLst>
                </a:gridCol>
                <a:gridCol w="1125072">
                  <a:extLst>
                    <a:ext uri="{9D8B030D-6E8A-4147-A177-3AD203B41FA5}">
                      <a16:colId xmlns:a16="http://schemas.microsoft.com/office/drawing/2014/main" val="2401727168"/>
                    </a:ext>
                  </a:extLst>
                </a:gridCol>
                <a:gridCol w="1398443">
                  <a:extLst>
                    <a:ext uri="{9D8B030D-6E8A-4147-A177-3AD203B41FA5}">
                      <a16:colId xmlns:a16="http://schemas.microsoft.com/office/drawing/2014/main" val="1754051916"/>
                    </a:ext>
                  </a:extLst>
                </a:gridCol>
                <a:gridCol w="1259291">
                  <a:extLst>
                    <a:ext uri="{9D8B030D-6E8A-4147-A177-3AD203B41FA5}">
                      <a16:colId xmlns:a16="http://schemas.microsoft.com/office/drawing/2014/main" val="2922942966"/>
                    </a:ext>
                  </a:extLst>
                </a:gridCol>
                <a:gridCol w="1224748">
                  <a:extLst>
                    <a:ext uri="{9D8B030D-6E8A-4147-A177-3AD203B41FA5}">
                      <a16:colId xmlns:a16="http://schemas.microsoft.com/office/drawing/2014/main" val="3047173179"/>
                    </a:ext>
                  </a:extLst>
                </a:gridCol>
              </a:tblGrid>
              <a:tr h="7540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Уместность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Акцентирование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Последовательность деталей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Эротические проявления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Согласованность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546079680"/>
                  </a:ext>
                </a:extLst>
              </a:tr>
              <a:tr h="196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Андрей Ф.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724104934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Настя С.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Выше 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4281065279"/>
                  </a:ext>
                </a:extLst>
              </a:tr>
              <a:tr h="196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Костя К.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494379461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Ира Б.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Выше норм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009833958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Ваня С.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Ниже норм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630038209"/>
                  </a:ext>
                </a:extLst>
              </a:tr>
              <a:tr h="196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Артем К.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534967259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Таня 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0000"/>
                          </a:highlight>
                        </a:rPr>
                        <a:t>Выше норм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32742431"/>
                  </a:ext>
                </a:extLst>
              </a:tr>
              <a:tr h="196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Саша С.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2559114785"/>
                  </a:ext>
                </a:extLst>
              </a:tr>
              <a:tr h="196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Артем Е.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96014364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Саша И.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00FFFF"/>
                          </a:highlight>
                        </a:rPr>
                        <a:t>Ниже норм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Норм.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719012730"/>
                  </a:ext>
                </a:extLst>
              </a:tr>
              <a:tr h="377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 в норме, 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33" marR="37533" marT="0" marB="0"/>
                </a:tc>
                <a:extLst>
                  <a:ext uri="{0D108BD9-81ED-4DB2-BD59-A6C34878D82A}">
                    <a16:rowId xmlns:a16="http://schemas.microsoft.com/office/drawing/2014/main" val="11051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81500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98</TotalTime>
  <Words>1006</Words>
  <Application>Microsoft Office PowerPoint</Application>
  <PresentationFormat>Широкоэкранный</PresentationFormat>
  <Paragraphs>432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Corbel</vt:lpstr>
      <vt:lpstr>Gill Sans MT</vt:lpstr>
      <vt:lpstr>Times New Roman</vt:lpstr>
      <vt:lpstr>Wingdings 2</vt:lpstr>
      <vt:lpstr>Дивиденд</vt:lpstr>
      <vt:lpstr>Организация педагогических условий позитивной адаптации младших дошкольников к пребыванию в дошкольной образовательной организации</vt:lpstr>
      <vt:lpstr>ЦЕЛЬ, ОБЪЕКТ, ПРЕДМЕТ, ЗАДАЧИ И ГИПОТЕЗА</vt:lpstr>
      <vt:lpstr>Таблица 2 - Психолого-педагогические параметры определения готовности поступления ребенка в дошкольное учреждение «Шкала для определения эмоционального профиля дошкольников при адаптации в условиях детского сада» (авторы М.И. Студеникин, Ю.А Макаренко А.И. Баркан). </vt:lpstr>
      <vt:lpstr>Таблица 3 - Сводные показатели степени готовности каждого ребенка </vt:lpstr>
      <vt:lpstr>Презентация PowerPoint</vt:lpstr>
      <vt:lpstr>Таблица 4 - Степень выраженности тяжести адаптации детей </vt:lpstr>
      <vt:lpstr>Презентация PowerPoint</vt:lpstr>
      <vt:lpstr>Презентация PowerPoint</vt:lpstr>
      <vt:lpstr>Таблица 6 Полученные данные в результате анализа рисунков группы "А" </vt:lpstr>
      <vt:lpstr>Таблица7 Данные, полученные в результате рисуночного теста у группы "Б"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педагогических условий позитивной адаптации младших дошкольников к пребыванию в дошкольной образовательной организации</dc:title>
  <dc:creator>RePack by Diakov</dc:creator>
  <cp:lastModifiedBy>RePack by Diakov</cp:lastModifiedBy>
  <cp:revision>5</cp:revision>
  <dcterms:created xsi:type="dcterms:W3CDTF">2016-06-16T16:05:08Z</dcterms:created>
  <dcterms:modified xsi:type="dcterms:W3CDTF">2016-06-16T17:43:37Z</dcterms:modified>
</cp:coreProperties>
</file>